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72" r:id="rId4"/>
    <p:sldId id="276" r:id="rId5"/>
    <p:sldId id="258" r:id="rId6"/>
    <p:sldId id="271" r:id="rId7"/>
    <p:sldId id="264" r:id="rId8"/>
    <p:sldId id="265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0DDB176-616B-443F-8A75-A4936E58F694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B287DED-8DFF-4B49-9F8B-577CF4CCB60C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7772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B176-616B-443F-8A75-A4936E58F694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87DED-8DFF-4B49-9F8B-577CF4CCB6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8638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B176-616B-443F-8A75-A4936E58F694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87DED-8DFF-4B49-9F8B-577CF4CCB6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416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B176-616B-443F-8A75-A4936E58F694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87DED-8DFF-4B49-9F8B-577CF4CCB6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8757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DDB176-616B-443F-8A75-A4936E58F694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287DED-8DFF-4B49-9F8B-577CF4CCB60C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567834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B176-616B-443F-8A75-A4936E58F694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87DED-8DFF-4B49-9F8B-577CF4CCB6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142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B176-616B-443F-8A75-A4936E58F694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87DED-8DFF-4B49-9F8B-577CF4CCB6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545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B176-616B-443F-8A75-A4936E58F694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87DED-8DFF-4B49-9F8B-577CF4CCB6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89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B176-616B-443F-8A75-A4936E58F694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87DED-8DFF-4B49-9F8B-577CF4CCB6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313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DDB176-616B-443F-8A75-A4936E58F694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287DED-8DFF-4B49-9F8B-577CF4CCB60C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240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DDB176-616B-443F-8A75-A4936E58F694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287DED-8DFF-4B49-9F8B-577CF4CCB60C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1736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0DDB176-616B-443F-8A75-A4936E58F694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B287DED-8DFF-4B49-9F8B-577CF4CCB60C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672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ctrTitle"/>
              </p:nvPr>
            </p:nvSpPr>
            <p:spPr>
              <a:xfrm>
                <a:off x="1614488" y="442913"/>
                <a:ext cx="8915399" cy="383440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ru-RU" sz="4000" cap="none" dirty="0"/>
                  <a:t>Презентация по теме</a:t>
                </a:r>
                <a:r>
                  <a:rPr lang="ru-RU" sz="4000" dirty="0"/>
                  <a:t>:</a:t>
                </a:r>
                <a:br>
                  <a:rPr lang="ru-RU" sz="1600" dirty="0"/>
                </a:br>
                <a:br>
                  <a:rPr lang="ru-RU" sz="1800" dirty="0"/>
                </a:br>
                <a:r>
                  <a:rPr lang="ru-RU" sz="3600" dirty="0"/>
                  <a:t>«</a:t>
                </a:r>
                <a:r>
                  <a:rPr lang="ru-RU" sz="3600" b="0" i="0" cap="none" dirty="0">
                    <a:effectLst/>
                  </a:rPr>
                  <a:t>Поиск максимальной площади плота заданной формы при повороте</a:t>
                </a:r>
                <a:br>
                  <a:rPr lang="ru-RU" sz="3600" cap="none" dirty="0"/>
                </a:br>
                <a:r>
                  <a:rPr lang="ru-RU" sz="3600" b="0" i="0" cap="none" dirty="0">
                    <a:effectLst/>
                  </a:rPr>
                  <a:t>реки 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cap="none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ru-RU" sz="3600" cap="none" dirty="0"/>
                          <m:t>90</m:t>
                        </m:r>
                      </m:e>
                      <m:sup>
                        <m:r>
                          <a:rPr lang="en-US" sz="3600" b="0" i="1" cap="none" smtClean="0">
                            <a:effectLst/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ru-RU" sz="3600" cap="none" dirty="0"/>
                  <a:t>»</a:t>
                </a:r>
                <a:endParaRPr lang="ru-RU" sz="3600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614488" y="442913"/>
                <a:ext cx="8915399" cy="3834406"/>
              </a:xfr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85963" y="4643436"/>
            <a:ext cx="4860925" cy="1685925"/>
          </a:xfrm>
        </p:spPr>
        <p:txBody>
          <a:bodyPr>
            <a:noAutofit/>
          </a:bodyPr>
          <a:lstStyle/>
          <a:p>
            <a:pPr algn="l"/>
            <a:r>
              <a:rPr lang="ru-RU" sz="2000" dirty="0">
                <a:solidFill>
                  <a:schemeClr val="tx1"/>
                </a:solidFill>
                <a:latin typeface="+mj-lt"/>
              </a:rPr>
              <a:t>Выполнили студенты</a:t>
            </a:r>
          </a:p>
          <a:p>
            <a:pPr algn="l"/>
            <a:r>
              <a:rPr lang="ru-RU" sz="2000" dirty="0">
                <a:solidFill>
                  <a:schemeClr val="tx1"/>
                </a:solidFill>
                <a:latin typeface="+mj-lt"/>
              </a:rPr>
              <a:t>группы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5030102/00201</a:t>
            </a:r>
            <a:r>
              <a:rPr lang="ru-RU" sz="2000" dirty="0">
                <a:solidFill>
                  <a:schemeClr val="tx1"/>
                </a:solidFill>
                <a:latin typeface="+mj-lt"/>
              </a:rPr>
              <a:t>:</a:t>
            </a:r>
          </a:p>
          <a:p>
            <a:pPr algn="l"/>
            <a:r>
              <a:rPr lang="ru-RU" sz="2000" dirty="0">
                <a:solidFill>
                  <a:schemeClr val="tx1"/>
                </a:solidFill>
                <a:latin typeface="+mj-lt"/>
              </a:rPr>
              <a:t>Гвоздев Святослав </a:t>
            </a:r>
          </a:p>
          <a:p>
            <a:pPr algn="l"/>
            <a:r>
              <a:rPr lang="ru-RU" sz="2000" dirty="0">
                <a:solidFill>
                  <a:schemeClr val="tx1"/>
                </a:solidFill>
                <a:latin typeface="+mj-lt"/>
              </a:rPr>
              <a:t>Золин Иван</a:t>
            </a:r>
          </a:p>
          <a:p>
            <a:pPr algn="l"/>
            <a:r>
              <a:rPr lang="ru-RU" sz="2000" dirty="0">
                <a:solidFill>
                  <a:schemeClr val="tx1"/>
                </a:solidFill>
                <a:latin typeface="+mj-lt"/>
              </a:rPr>
              <a:t>Хламкин Евгений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E1F51D-0588-1985-5A80-4D481507F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362" y="4277319"/>
            <a:ext cx="1251202" cy="142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9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85850" y="557212"/>
            <a:ext cx="9601200" cy="623888"/>
          </a:xfrm>
        </p:spPr>
        <p:txBody>
          <a:bodyPr>
            <a:normAutofit/>
          </a:bodyPr>
          <a:lstStyle/>
          <a:p>
            <a:r>
              <a:rPr lang="ru-RU" sz="3600" dirty="0"/>
              <a:t>Постановка 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85850" y="1714208"/>
                <a:ext cx="5548215" cy="4343400"/>
              </a:xfrm>
            </p:spPr>
            <p:txBody>
              <a:bodyPr>
                <a:noAutofit/>
              </a:bodyPr>
              <a:lstStyle/>
              <a:p>
                <a:r>
                  <a:rPr lang="ru-RU" b="0" dirty="0">
                    <a:solidFill>
                      <a:schemeClr val="tx1"/>
                    </a:solidFill>
                  </a:rPr>
                  <a:t>Плот задаётся 4 параметрами: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i="0" dirty="0">
                    <a:effectLst/>
                    <a:latin typeface="Arial" panose="020B0604020202020204" pitchFamily="34" charset="0"/>
                  </a:rPr>
                  <a:t>: </a:t>
                </a:r>
                <a:r>
                  <a:rPr lang="ru-RU" b="0" i="0" dirty="0">
                    <a:effectLst/>
                    <a:latin typeface="Arial" panose="020B0604020202020204" pitchFamily="34" charset="0"/>
                  </a:rPr>
                  <a:t>ширина плота</a:t>
                </a:r>
                <a:endParaRPr lang="ru-RU" i="0" dirty="0"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effectLst/>
                    <a:latin typeface="Arial" panose="020B0604020202020204" pitchFamily="34" charset="0"/>
                  </a:rPr>
                  <a:t>: </a:t>
                </a:r>
                <a:r>
                  <a:rPr lang="ru-RU" b="0" i="0" dirty="0">
                    <a:effectLst/>
                    <a:latin typeface="Arial" panose="020B0604020202020204" pitchFamily="34" charset="0"/>
                  </a:rPr>
                  <a:t>высота плота</a:t>
                </a:r>
                <a:endParaRPr lang="ru-RU" b="0" i="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effectLst/>
                    <a:latin typeface="Arial" panose="020B0604020202020204" pitchFamily="34" charset="0"/>
                  </a:rPr>
                  <a:t>: </a:t>
                </a:r>
                <a:r>
                  <a:rPr lang="ru-RU" b="0" i="0" dirty="0">
                    <a:effectLst/>
                    <a:latin typeface="Arial" panose="020B0604020202020204" pitchFamily="34" charset="0"/>
                  </a:rPr>
                  <a:t>ширина оснований треугольников</a:t>
                </a:r>
                <a:endParaRPr lang="ru-RU" i="0" dirty="0"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effectLst/>
                    <a:latin typeface="Arial" panose="020B0604020202020204" pitchFamily="34" charset="0"/>
                  </a:rPr>
                  <a:t>: </a:t>
                </a:r>
                <a:r>
                  <a:rPr lang="ru-RU" b="0" i="0" dirty="0">
                    <a:effectLst/>
                    <a:latin typeface="Arial" panose="020B0604020202020204" pitchFamily="34" charset="0"/>
                  </a:rPr>
                  <a:t>высота треугольников</a:t>
                </a:r>
                <a:endParaRPr lang="ru-RU" i="0" dirty="0"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r>
                  <a:rPr lang="ru-RU" b="0" i="0" dirty="0">
                    <a:effectLst/>
                    <a:latin typeface="Arial" panose="020B0604020202020204" pitchFamily="34" charset="0"/>
                  </a:rPr>
                  <a:t>Река задается двумя параметрами</a:t>
                </a:r>
                <a:r>
                  <a:rPr lang="ru-RU" b="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b="0" i="0" dirty="0">
                    <a:effectLst/>
                    <a:latin typeface="Arial" panose="020B0604020202020204" pitchFamily="34" charset="0"/>
                  </a:rPr>
                  <a:t>: координата x правого нижнего угла реки</a:t>
                </a:r>
                <a:endParaRPr lang="ru-RU" i="0" dirty="0"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b="0" i="0" dirty="0">
                    <a:effectLst/>
                    <a:latin typeface="Arial" panose="020B0604020202020204" pitchFamily="34" charset="0"/>
                  </a:rPr>
                  <a:t>: координата y правого нижнего угла реки </a:t>
                </a:r>
                <a:endParaRPr lang="en-US" b="0" i="0" dirty="0">
                  <a:effectLst/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𝑎𝑞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</m:oMath>
                </a14:m>
                <a:r>
                  <a:rPr lang="en-US" b="0" i="0" dirty="0">
                    <a:effectLst/>
                    <a:latin typeface="Arial" panose="020B0604020202020204" pitchFamily="34" charset="0"/>
                  </a:rPr>
                  <a:t> – </a:t>
                </a:r>
                <a:r>
                  <a:rPr lang="ru-RU" b="0" i="0" dirty="0">
                    <a:effectLst/>
                    <a:latin typeface="Arial" panose="020B0604020202020204" pitchFamily="34" charset="0"/>
                  </a:rPr>
                  <a:t>площадь плота </a:t>
                </a:r>
                <a:endParaRPr lang="en-US" b="0" i="0" dirty="0"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5850" y="1714208"/>
                <a:ext cx="5548215" cy="4343400"/>
              </a:xfrm>
              <a:blipFill>
                <a:blip r:embed="rId2"/>
                <a:stretch>
                  <a:fillRect l="-989" t="-1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 descr="Изображение выглядит как снимок экрана, линия, диаграмм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EDD6878B-9D4F-0F09-39BE-D16339C46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093" y="1714208"/>
            <a:ext cx="4480382" cy="401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7098"/>
          </a:xfrm>
        </p:spPr>
        <p:txBody>
          <a:bodyPr>
            <a:normAutofit/>
          </a:bodyPr>
          <a:lstStyle/>
          <a:p>
            <a:r>
              <a:rPr lang="ru-RU" sz="3600" dirty="0"/>
              <a:t>Идея решения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>
                <a:extLst>
                  <a:ext uri="{FF2B5EF4-FFF2-40B4-BE49-F238E27FC236}">
                    <a16:creationId xmlns:a16="http://schemas.microsoft.com/office/drawing/2014/main" id="{EE8F903F-4674-AFA7-E9B6-CDBCD6A189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9200" y="1246248"/>
                <a:ext cx="10751976" cy="129168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ru-RU" b="0" i="1" dirty="0">
                    <a:effectLst/>
                    <a:latin typeface="Arial" panose="020B0604020202020204" pitchFamily="34" charset="0"/>
                  </a:rPr>
                  <a:t>Критерием прохождения поворота</a:t>
                </a:r>
                <a:r>
                  <a:rPr lang="en-US" dirty="0">
                    <a:latin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effectLst/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smtClean="0"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i="0" dirty="0">
                    <a:effectLst/>
                    <a:latin typeface="Arial" panose="020B0604020202020204" pitchFamily="34" charset="0"/>
                  </a:rPr>
                  <a:t>(</a:t>
                </a:r>
                <a:r>
                  <a:rPr lang="ru-RU" b="0" i="0" dirty="0">
                    <a:effectLst/>
                    <a:latin typeface="Arial" panose="020B0604020202020204" pitchFamily="34" charset="0"/>
                  </a:rPr>
                  <a:t>во</a:t>
                </a:r>
                <a:r>
                  <a:rPr lang="en-US" b="0" i="0" dirty="0">
                    <a:effectLst/>
                    <a:latin typeface="Arial" panose="020B0604020202020204" pitchFamily="34" charset="0"/>
                  </a:rPr>
                  <a:t> </a:t>
                </a:r>
                <a:r>
                  <a:rPr lang="ru-RU" b="0" i="0" dirty="0">
                    <a:effectLst/>
                    <a:latin typeface="Arial" panose="020B0604020202020204" pitchFamily="34" charset="0"/>
                  </a:rPr>
                  <a:t>время всего движения</a:t>
                </a:r>
                <a:r>
                  <a:rPr lang="en-US" b="0" i="0" dirty="0">
                    <a:effectLst/>
                    <a:latin typeface="Arial" panose="020B0604020202020204" pitchFamily="34" charset="0"/>
                  </a:rPr>
                  <a:t>)</a:t>
                </a:r>
                <a:r>
                  <a:rPr lang="ru-RU" b="0" i="0" dirty="0">
                    <a:effectLst/>
                    <a:latin typeface="Arial" panose="020B0604020202020204" pitchFamily="34" charset="0"/>
                  </a:rPr>
                  <a:t>. </a:t>
                </a:r>
                <a:endParaRPr lang="en-US" b="0" i="0" dirty="0">
                  <a:effectLst/>
                  <a:latin typeface="Arial" panose="020B0604020202020204" pitchFamily="34" charset="0"/>
                </a:endParaRPr>
              </a:p>
              <a:p>
                <a:r>
                  <a:rPr lang="ru-RU" b="0" i="0" dirty="0">
                    <a:effectLst/>
                    <a:latin typeface="Arial" panose="020B0604020202020204" pitchFamily="34" charset="0"/>
                  </a:rPr>
                  <a:t>Причем плот прошел поворот, если это выполнено хотя бы до</a:t>
                </a:r>
                <a:br>
                  <a:rPr lang="ru-RU" dirty="0"/>
                </a:br>
                <a:r>
                  <a:rPr lang="ru-RU" b="0" i="0" dirty="0">
                    <a:effectLst/>
                    <a:latin typeface="Arial" panose="020B0604020202020204" pitchFamily="34" charset="0"/>
                  </a:rPr>
                  <a:t>тех пор, пока</a:t>
                </a:r>
                <a:r>
                  <a:rPr lang="en-US" dirty="0">
                    <a:latin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 smtClean="0">
                            <a:latin typeface="Arial" panose="020B0604020202020204" pitchFamily="34" charset="0"/>
                          </a:rPr>
                          <m:t>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ru-RU" b="0" i="0" dirty="0">
                    <a:solidFill>
                      <a:srgbClr val="5D6879"/>
                    </a:solidFill>
                    <a:effectLst/>
                    <a:latin typeface="Lato" panose="020B0604020202020204" pitchFamily="34" charset="0"/>
                  </a:rPr>
                </a:br>
                <a:endParaRPr lang="ru-RU" dirty="0"/>
              </a:p>
            </p:txBody>
          </p:sp>
        </mc:Choice>
        <mc:Fallback xmlns="">
          <p:sp>
            <p:nvSpPr>
              <p:cNvPr id="7" name="Объект 6">
                <a:extLst>
                  <a:ext uri="{FF2B5EF4-FFF2-40B4-BE49-F238E27FC236}">
                    <a16:creationId xmlns:a16="http://schemas.microsoft.com/office/drawing/2014/main" id="{EE8F903F-4674-AFA7-E9B6-CDBCD6A18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9200" y="1246248"/>
                <a:ext cx="10751976" cy="1291680"/>
              </a:xfrm>
              <a:blipFill>
                <a:blip r:embed="rId2"/>
                <a:stretch>
                  <a:fillRect l="-510" t="-56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 descr="Изображение выглядит как диаграмма, линия, График, оригами&#10;&#10;Автоматически созданное описание">
            <a:extLst>
              <a:ext uri="{FF2B5EF4-FFF2-40B4-BE49-F238E27FC236}">
                <a16:creationId xmlns:a16="http://schemas.microsoft.com/office/drawing/2014/main" id="{8C3D69E7-FD36-A2DD-4968-F87770D0C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59" y="2457499"/>
            <a:ext cx="5078964" cy="1862574"/>
          </a:xfrm>
          <a:prstGeom prst="rect">
            <a:avLst/>
          </a:prstGeom>
        </p:spPr>
      </p:pic>
      <p:pic>
        <p:nvPicPr>
          <p:cNvPr id="45" name="Рисунок 44" descr="Изображение выглядит как диаграмма, График, линия, оригами&#10;&#10;Автоматически созданное описание">
            <a:extLst>
              <a:ext uri="{FF2B5EF4-FFF2-40B4-BE49-F238E27FC236}">
                <a16:creationId xmlns:a16="http://schemas.microsoft.com/office/drawing/2014/main" id="{BB0386D8-1701-B7E8-C438-3DA7B35625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34172"/>
            <a:ext cx="6064898" cy="321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64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3792"/>
          </a:xfrm>
        </p:spPr>
        <p:txBody>
          <a:bodyPr>
            <a:normAutofit/>
          </a:bodyPr>
          <a:lstStyle/>
          <a:p>
            <a:r>
              <a:rPr lang="ru-RU" sz="3600" dirty="0"/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6">
                <a:extLst>
                  <a:ext uri="{FF2B5EF4-FFF2-40B4-BE49-F238E27FC236}">
                    <a16:creationId xmlns:a16="http://schemas.microsoft.com/office/drawing/2014/main" id="{EE8F903F-4674-AFA7-E9B6-CDBCD6A189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4318" y="1862233"/>
                <a:ext cx="9601200" cy="3820109"/>
              </a:xfrm>
            </p:spPr>
            <p:txBody>
              <a:bodyPr>
                <a:noAutofit/>
              </a:bodyPr>
              <a:lstStyle/>
              <a:p>
                <a:r>
                  <a:rPr lang="ru-RU" sz="2400" b="0" i="0" dirty="0">
                    <a:effectLst/>
                    <a:latin typeface="Arial" panose="020B0604020202020204" pitchFamily="34" charset="0"/>
                  </a:rPr>
                  <a:t>Найдем наибольшую площадь плота, проходящего через</a:t>
                </a:r>
                <a:br>
                  <a:rPr lang="ru-RU" sz="2400" dirty="0"/>
                </a:br>
                <a:r>
                  <a:rPr lang="ru-RU" sz="2400" b="0" i="0" dirty="0">
                    <a:effectLst/>
                    <a:latin typeface="Arial" panose="020B0604020202020204" pitchFamily="34" charset="0"/>
                  </a:rPr>
                  <a:t>реку:</a:t>
                </a:r>
                <a:endParaRPr lang="en-US" sz="2400" b="0" i="0" dirty="0">
                  <a:effectLst/>
                  <a:latin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400" b="0" i="1" smtClean="0">
                        <a:effectLst/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endParaRPr lang="ru-RU" sz="2400" i="0" dirty="0"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=60 </m:t>
                    </m:r>
                  </m:oMath>
                </a14:m>
                <a:endParaRPr lang="en-US" sz="2400" i="0" dirty="0">
                  <a:latin typeface="Arial" panose="020B0604020202020204" pitchFamily="34" charset="0"/>
                </a:endParaRPr>
              </a:p>
              <a:p>
                <a:r>
                  <a:rPr lang="ru-RU" sz="2400" b="0" i="0" dirty="0">
                    <a:effectLst/>
                    <a:latin typeface="Arial" panose="020B0604020202020204" pitchFamily="34" charset="0"/>
                  </a:rPr>
                  <a:t>Начальное приближение для плота:</a:t>
                </a:r>
                <a:endParaRPr lang="en-US" sz="2400" b="0" i="0" dirty="0">
                  <a:effectLst/>
                  <a:latin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sz="2400" b="0" i="0" dirty="0">
                    <a:effectLst/>
                    <a:latin typeface="Arial" panose="020B0604020202020204" pitchFamily="34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=70 </m:t>
                    </m:r>
                  </m:oMath>
                </a14:m>
                <a:endParaRPr lang="en-US" sz="2400" b="0" i="1" dirty="0">
                  <a:effectLst/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sz="2400" b="0" i="1" dirty="0">
                  <a:effectLst/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0" smtClean="0">
                        <a:effectLst/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br>
                  <a:rPr lang="ru-RU" sz="2400" dirty="0"/>
                </a:br>
                <a:endParaRPr lang="ru-RU" sz="2400" dirty="0"/>
              </a:p>
            </p:txBody>
          </p:sp>
        </mc:Choice>
        <mc:Fallback xmlns="">
          <p:sp>
            <p:nvSpPr>
              <p:cNvPr id="7" name="Объект 6">
                <a:extLst>
                  <a:ext uri="{FF2B5EF4-FFF2-40B4-BE49-F238E27FC236}">
                    <a16:creationId xmlns:a16="http://schemas.microsoft.com/office/drawing/2014/main" id="{EE8F903F-4674-AFA7-E9B6-CDBCD6A18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4318" y="1862233"/>
                <a:ext cx="9601200" cy="3820109"/>
              </a:xfrm>
              <a:blipFill>
                <a:blip r:embed="rId2"/>
                <a:stretch>
                  <a:fillRect l="-889" t="-1754" b="-47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568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Одномерная минимизация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428749"/>
            <a:ext cx="9601200" cy="42815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0" i="1" dirty="0">
                <a:effectLst/>
                <a:latin typeface="Arial" panose="020B0604020202020204" pitchFamily="34" charset="0"/>
              </a:rPr>
              <a:t>Точность 0.1</a:t>
            </a:r>
          </a:p>
          <a:p>
            <a:r>
              <a:rPr lang="ru-RU" sz="2400" dirty="0"/>
              <a:t> </a:t>
            </a:r>
            <a:r>
              <a:rPr lang="ru-RU" sz="2400" i="0" u="sng" dirty="0">
                <a:effectLst/>
                <a:latin typeface="Arial" panose="020B0604020202020204" pitchFamily="34" charset="0"/>
              </a:rPr>
              <a:t>минимизация по </a:t>
            </a:r>
            <a:r>
              <a:rPr lang="en-US" sz="2400" i="0" u="sng" dirty="0">
                <a:effectLst/>
                <a:latin typeface="Arial" panose="020B0604020202020204" pitchFamily="34" charset="0"/>
              </a:rPr>
              <a:t>w:</a:t>
            </a:r>
            <a:br>
              <a:rPr lang="en-US" sz="2400" dirty="0"/>
            </a:br>
            <a:r>
              <a:rPr lang="ru-RU" sz="2400" b="0" i="0" dirty="0">
                <a:effectLst/>
                <a:latin typeface="Arial" panose="020B0604020202020204" pitchFamily="34" charset="0"/>
              </a:rPr>
              <a:t>плот: ’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w’: 34.25, ’h’: 70, ’a’: 5, ’q’: 5</a:t>
            </a:r>
            <a:br>
              <a:rPr lang="en-US" sz="2400" dirty="0"/>
            </a:br>
            <a:r>
              <a:rPr lang="ru-RU" sz="2400" b="0" i="0" dirty="0">
                <a:effectLst/>
                <a:latin typeface="Arial" panose="020B0604020202020204" pitchFamily="34" charset="0"/>
              </a:rPr>
              <a:t>площадь: 2422.50</a:t>
            </a:r>
          </a:p>
          <a:p>
            <a:r>
              <a:rPr lang="ru-RU" sz="2400" b="0" i="0" u="sng" dirty="0">
                <a:effectLst/>
                <a:latin typeface="Arial" panose="020B0604020202020204" pitchFamily="34" charset="0"/>
              </a:rPr>
              <a:t>минимизация по 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h:</a:t>
            </a:r>
            <a:br>
              <a:rPr lang="en-US" sz="2400" dirty="0"/>
            </a:br>
            <a:r>
              <a:rPr lang="ru-RU" sz="2400" b="0" i="0" dirty="0">
                <a:effectLst/>
                <a:latin typeface="Arial" panose="020B0604020202020204" pitchFamily="34" charset="0"/>
              </a:rPr>
              <a:t>плот: ’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w’: 20, ’h’: 99.75, ’a’: 5, ’q’: 5</a:t>
            </a:r>
            <a:br>
              <a:rPr lang="en-US" sz="2400" dirty="0"/>
            </a:br>
            <a:r>
              <a:rPr lang="ru-RU" sz="2400" b="0" i="0" dirty="0">
                <a:effectLst/>
                <a:latin typeface="Arial" panose="020B0604020202020204" pitchFamily="34" charset="0"/>
              </a:rPr>
              <a:t>площадь: 2020.50</a:t>
            </a:r>
          </a:p>
          <a:p>
            <a:r>
              <a:rPr lang="ru-RU" sz="2400" b="0" i="0" u="sng" dirty="0">
                <a:effectLst/>
                <a:latin typeface="Arial" panose="020B0604020202020204" pitchFamily="34" charset="0"/>
              </a:rPr>
              <a:t>минимизация по 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q:</a:t>
            </a:r>
            <a:br>
              <a:rPr lang="en-US" sz="2400" dirty="0"/>
            </a:br>
            <a:r>
              <a:rPr lang="ru-RU" sz="2400" b="0" i="0" dirty="0">
                <a:effectLst/>
                <a:latin typeface="Arial" panose="020B0604020202020204" pitchFamily="34" charset="0"/>
              </a:rPr>
              <a:t>плот: ’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w’: 20, ’h’: 70, ’a’: 5, ’q’: 25.0625</a:t>
            </a:r>
            <a:br>
              <a:rPr lang="en-US" sz="2400" dirty="0"/>
            </a:br>
            <a:r>
              <a:rPr lang="ru-RU" sz="2400" b="0" i="0" dirty="0">
                <a:effectLst/>
                <a:latin typeface="Arial" panose="020B0604020202020204" pitchFamily="34" charset="0"/>
              </a:rPr>
              <a:t>площадь: 1525.31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7856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Многомерная минимизация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679510"/>
            <a:ext cx="3732245" cy="4413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0" i="1" dirty="0">
                <a:effectLst/>
                <a:latin typeface="Arial" panose="020B0604020202020204" pitchFamily="34" charset="0"/>
              </a:rPr>
              <a:t>Точность 0.1</a:t>
            </a:r>
            <a:endParaRPr lang="ru-RU" sz="2400" b="0" i="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400" b="0" i="0" dirty="0">
                <a:effectLst/>
                <a:latin typeface="Arial" panose="020B0604020202020204" pitchFamily="34" charset="0"/>
              </a:rPr>
              <a:t>Плот: ’w’: 30.30041, ’h’: 76.33151, ’a’: 16.91848, ’q’: 11.33151</a:t>
            </a:r>
          </a:p>
          <a:p>
            <a:pPr marL="0" indent="0">
              <a:buNone/>
            </a:pPr>
            <a:r>
              <a:rPr lang="ru-RU" sz="2400" dirty="0">
                <a:latin typeface="Arial" panose="020B0604020202020204" pitchFamily="34" charset="0"/>
              </a:rPr>
              <a:t>П</a:t>
            </a:r>
            <a:r>
              <a:rPr lang="ru-RU" sz="2400" b="0" i="0" dirty="0">
                <a:effectLst/>
                <a:latin typeface="Arial" panose="020B0604020202020204" pitchFamily="34" charset="0"/>
              </a:rPr>
              <a:t>лощадь: 2504.58854</a:t>
            </a:r>
            <a:endParaRPr lang="en-US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2294A9-D052-EF3E-972D-7B6B3BDB3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074" y="1679510"/>
            <a:ext cx="385579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60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/>
              <a:t>Результаты</a:t>
            </a:r>
            <a:endParaRPr lang="ru-RU" sz="3600" dirty="0"/>
          </a:p>
        </p:txBody>
      </p:sp>
      <p:pic>
        <p:nvPicPr>
          <p:cNvPr id="7" name="raft_video">
            <a:hlinkClick r:id="" action="ppaction://media"/>
            <a:extLst>
              <a:ext uri="{FF2B5EF4-FFF2-40B4-BE49-F238E27FC236}">
                <a16:creationId xmlns:a16="http://schemas.microsoft.com/office/drawing/2014/main" id="{6259AF02-5764-DD54-01A6-C7911C4097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4598" y="1398426"/>
            <a:ext cx="9415203" cy="5295612"/>
          </a:xfrm>
        </p:spPr>
      </p:pic>
    </p:spTree>
    <p:extLst>
      <p:ext uri="{BB962C8B-B14F-4D97-AF65-F5344CB8AC3E}">
        <p14:creationId xmlns:p14="http://schemas.microsoft.com/office/powerpoint/2010/main" val="116146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228725" y="2900361"/>
            <a:ext cx="9601200" cy="1485900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21779255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2695</TotalTime>
  <Words>272</Words>
  <Application>Microsoft Office PowerPoint</Application>
  <PresentationFormat>Широкоэкранный</PresentationFormat>
  <Paragraphs>39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Cambria Math</vt:lpstr>
      <vt:lpstr>Franklin Gothic Book</vt:lpstr>
      <vt:lpstr>Lato</vt:lpstr>
      <vt:lpstr>Crop</vt:lpstr>
      <vt:lpstr>Презентация по теме:  «Поиск максимальной площади плота заданной формы при повороте реки на 〖"90" 〗^o»</vt:lpstr>
      <vt:lpstr>Постановка задачи</vt:lpstr>
      <vt:lpstr>Идея решения</vt:lpstr>
      <vt:lpstr>Пример</vt:lpstr>
      <vt:lpstr>Одномерная минимизация</vt:lpstr>
      <vt:lpstr>Многомерная минимизация</vt:lpstr>
      <vt:lpstr>Результаты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по теме: «Сравнительный анализ методов квадратичного программирования при использовании SVM в задачах распознавания»</dc:title>
  <dc:creator>User</dc:creator>
  <cp:lastModifiedBy>Иван Золин</cp:lastModifiedBy>
  <cp:revision>41</cp:revision>
  <dcterms:created xsi:type="dcterms:W3CDTF">2021-05-11T19:00:16Z</dcterms:created>
  <dcterms:modified xsi:type="dcterms:W3CDTF">2023-05-24T07:15:03Z</dcterms:modified>
</cp:coreProperties>
</file>